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DM Sans" pitchFamily="2" charset="77"/>
      <p:regular r:id="rId13"/>
      <p:bold r:id="rId14"/>
      <p:italic r:id="rId15"/>
      <p:boldItalic r:id="rId16"/>
    </p:embeddedFont>
    <p:embeddedFont>
      <p:font typeface="Merriweather" pitchFamily="2" charset="77"/>
      <p:regular r:id="rId17"/>
      <p:bold r:id="rId18"/>
      <p:italic r:id="rId19"/>
      <p:boldItalic r:id="rId20"/>
    </p:embeddedFont>
    <p:embeddedFont>
      <p:font typeface="Montserrat" pitchFamily="2" charset="77"/>
      <p:regular r:id="rId21"/>
      <p:bold r:id="rId22"/>
      <p:italic r:id="rId23"/>
      <p:boldItalic r:id="rId24"/>
    </p:embeddedFont>
    <p:embeddedFont>
      <p:font typeface="Montserrat Black" pitchFamily="2" charset="77"/>
      <p:bold r:id="rId25"/>
      <p:italic r:id="rId26"/>
      <p:boldItalic r:id="rId27"/>
    </p:embeddedFont>
    <p:embeddedFont>
      <p:font typeface="Montserrat ExtraBold" pitchFamily="2" charset="7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3"/>
    <p:restoredTop sz="96280"/>
  </p:normalViewPr>
  <p:slideViewPr>
    <p:cSldViewPr snapToGrid="0">
      <p:cViewPr varScale="1">
        <p:scale>
          <a:sx n="151" d="100"/>
          <a:sy n="151" d="100"/>
        </p:scale>
        <p:origin x="200" y="2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test</a:t>
            </a: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69650" y="3800900"/>
            <a:ext cx="1185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>
                <a:solidFill>
                  <a:srgbClr val="57944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The Downtown Catalys</a:t>
            </a:r>
            <a:r>
              <a:rPr lang="en-US" sz="3600">
                <a:solidFill>
                  <a:srgbClr val="57944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 </a:t>
            </a:r>
            <a:r>
              <a:rPr lang="en-US" sz="3600" i="0" u="none" strike="noStrike" cap="none">
                <a:solidFill>
                  <a:srgbClr val="579445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Flex Grant Program</a:t>
            </a:r>
            <a:endParaRPr sz="3600">
              <a:solidFill>
                <a:srgbClr val="579445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874050" y="4452650"/>
            <a:ext cx="1044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DFAD44"/>
                </a:solidFill>
                <a:latin typeface="Montserrat"/>
                <a:ea typeface="Montserrat"/>
                <a:cs typeface="Montserrat"/>
                <a:sym typeface="Montserrat"/>
              </a:rPr>
              <a:t>A Performance-Based Incentive for Gap Financing </a:t>
            </a:r>
            <a:r>
              <a:rPr lang="en-US" sz="2100" b="1">
                <a:solidFill>
                  <a:srgbClr val="DFAD44"/>
                </a:solidFill>
                <a:latin typeface="Montserrat"/>
                <a:ea typeface="Montserrat"/>
                <a:cs typeface="Montserrat"/>
                <a:sym typeface="Montserrat"/>
              </a:rPr>
              <a:t>Large Projects</a:t>
            </a:r>
            <a:endParaRPr b="1">
              <a:solidFill>
                <a:srgbClr val="DFAD4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5351150" y="5462550"/>
            <a:ext cx="2505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Jason Chance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5351150" y="5803526"/>
            <a:ext cx="49071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Vice Chair, City of Griffin Downtown Development Authority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 t="13980" b="12050"/>
          <a:stretch/>
        </p:blipFill>
        <p:spPr>
          <a:xfrm>
            <a:off x="0" y="0"/>
            <a:ext cx="12192000" cy="364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title="DDA 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8136" y="5260850"/>
            <a:ext cx="2956464" cy="101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" y="4214812"/>
            <a:ext cx="9525000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500" y="1995487"/>
            <a:ext cx="452437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995487"/>
            <a:ext cx="4524375" cy="1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2"/>
          <p:cNvSpPr txBox="1"/>
          <p:nvPr/>
        </p:nvSpPr>
        <p:spPr>
          <a:xfrm>
            <a:off x="1333500" y="995362"/>
            <a:ext cx="100014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Lessons Learned &amp; Next Steps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45" name="Google Shape;245;p22"/>
          <p:cNvSpPr/>
          <p:nvPr/>
        </p:nvSpPr>
        <p:spPr>
          <a:xfrm>
            <a:off x="1333500" y="1585912"/>
            <a:ext cx="9525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2"/>
          <p:cNvSpPr txBox="1"/>
          <p:nvPr/>
        </p:nvSpPr>
        <p:spPr>
          <a:xfrm>
            <a:off x="1695450" y="4500562"/>
            <a:ext cx="9321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Recommendations for Future Growth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7" name="Google Shape;247;p22"/>
          <p:cNvSpPr txBox="1"/>
          <p:nvPr/>
        </p:nvSpPr>
        <p:spPr>
          <a:xfrm>
            <a:off x="1695450" y="4891087"/>
            <a:ext cx="88773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Maximize Community ROI through continued prioritization of high-density </a:t>
            </a:r>
            <a:r>
              <a:rPr lang="en-US" sz="1500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mixed use and 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residential infill and major blight elimination. Use demonstrated success with flex grant to justify annual budget increases and future allocation.</a:t>
            </a:r>
            <a:endParaRPr dirty="0"/>
          </a:p>
        </p:txBody>
      </p:sp>
      <p:sp>
        <p:nvSpPr>
          <p:cNvPr id="248" name="Google Shape;248;p22"/>
          <p:cNvSpPr txBox="1"/>
          <p:nvPr/>
        </p:nvSpPr>
        <p:spPr>
          <a:xfrm>
            <a:off x="1695450" y="2281237"/>
            <a:ext cx="4070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What Worked Well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p22"/>
          <p:cNvSpPr txBox="1"/>
          <p:nvPr/>
        </p:nvSpPr>
        <p:spPr>
          <a:xfrm>
            <a:off x="1695450" y="2671762"/>
            <a:ext cx="38766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Balanced public-fund protections with "At-Risk Active Project" flexibility to save stalled developments.</a:t>
            </a:r>
            <a:endParaRPr/>
          </a:p>
        </p:txBody>
      </p:sp>
      <p:sp>
        <p:nvSpPr>
          <p:cNvPr id="250" name="Google Shape;250;p22"/>
          <p:cNvSpPr txBox="1"/>
          <p:nvPr/>
        </p:nvSpPr>
        <p:spPr>
          <a:xfrm>
            <a:off x="6696075" y="2281237"/>
            <a:ext cx="4070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Current Challenges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1" name="Google Shape;251;p22"/>
          <p:cNvSpPr txBox="1"/>
          <p:nvPr/>
        </p:nvSpPr>
        <p:spPr>
          <a:xfrm>
            <a:off x="6696075" y="2671762"/>
            <a:ext cx="38766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Managing the fixed annual allocation; high demand requires rigorous discretionary scoring criteria.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700324"/>
            <a:ext cx="5286375" cy="2734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571500" y="2588425"/>
            <a:ext cx="55506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Griffin, Georgia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571500" y="2919412"/>
            <a:ext cx="5286300" cy="12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Downtown 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Griffin is home to a rich architectural ecosystem of late-19th and early-20th-century commercial buildings. However, high-impact redevelopment is often stalled by the "Appraisal Gap."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571500" y="4511837"/>
            <a:ext cx="5286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The Solution: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A discretionary, performance-based gap-financing mechanism providing up to 10% of verified capital investment for $500k+ projects.</a:t>
            </a:r>
            <a:endParaRPr/>
          </a:p>
        </p:txBody>
      </p:sp>
      <p:pic>
        <p:nvPicPr>
          <p:cNvPr id="99" name="Google Shape;99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96075" y="2986087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6696075" y="3509962"/>
            <a:ext cx="4870608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Expected Outcome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6696075" y="3900487"/>
            <a:ext cx="463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Stimulate the a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ctivation of vacant square footage, increased residential density, and a self-sustaining funding model for continuous revitalization.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571500" y="57150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Community &amp; Project Summary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571500" y="1162050"/>
            <a:ext cx="11049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785937"/>
            <a:ext cx="5286375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00237"/>
            <a:ext cx="528637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4024312"/>
            <a:ext cx="528637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5">
            <a:alphaModFix/>
          </a:blip>
          <a:srcRect/>
          <a:stretch/>
        </p:blipFill>
        <p:spPr>
          <a:xfrm>
            <a:off x="581025" y="1810470"/>
            <a:ext cx="5267325" cy="423718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6696075" y="2185987"/>
            <a:ext cx="4870608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The Capital Gap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6696075" y="2576512"/>
            <a:ext cx="46386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Large-scale redevelopments ($500k-$1M+) are economically disadvantaged as rehab costs exceed appraised values.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6696075" y="4310062"/>
            <a:ext cx="4870608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Unforeseen Obstacles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6696075" y="4700587"/>
            <a:ext cx="46386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Historic structures present surprises: failing floor joists, foundation issues, or obsolete utility infill lead to mid-project abandonment.</a:t>
            </a:r>
            <a:endParaRPr dirty="0"/>
          </a:p>
        </p:txBody>
      </p:sp>
      <p:sp>
        <p:nvSpPr>
          <p:cNvPr id="116" name="Google Shape;116;p15"/>
          <p:cNvSpPr txBox="1"/>
          <p:nvPr/>
        </p:nvSpPr>
        <p:spPr>
          <a:xfrm>
            <a:off x="571500" y="57150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 dirty="0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Identifying the Need</a:t>
            </a:r>
            <a:endParaRPr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571500" y="1162050"/>
            <a:ext cx="11049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452562"/>
            <a:ext cx="5334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452562"/>
            <a:ext cx="5334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119562"/>
            <a:ext cx="5334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4119562"/>
            <a:ext cx="533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933450" y="2376487"/>
            <a:ext cx="4920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10:1 Leverage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933450" y="2767012"/>
            <a:ext cx="46863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Every $1 of public DDA funds stimulates at least $10 of capital investment.</a:t>
            </a:r>
            <a:endParaRPr dirty="0"/>
          </a:p>
        </p:txBody>
      </p:sp>
      <p:sp>
        <p:nvSpPr>
          <p:cNvPr id="129" name="Google Shape;129;p16"/>
          <p:cNvSpPr txBox="1"/>
          <p:nvPr/>
        </p:nvSpPr>
        <p:spPr>
          <a:xfrm>
            <a:off x="6648450" y="2376487"/>
            <a:ext cx="4920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25k Sq Ft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6648450" y="2767012"/>
            <a:ext cx="4686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Activate and rehabilitate vacant or blighted space for active economic use.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933450" y="5043487"/>
            <a:ext cx="4920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25</a:t>
            </a:r>
            <a:r>
              <a:rPr lang="en-US" sz="1800" b="1" i="0" u="none" strike="noStrike" cap="none" dirty="0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 Housing Units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933450" y="5434012"/>
            <a:ext cx="46863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Including adaptive reuse and 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high-density upper-story lofts to support downtown foot traffic.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6648450" y="5043487"/>
            <a:ext cx="4920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25 FTE Jobs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6648450" y="5434012"/>
            <a:ext cx="4686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Stimulate new permanent job creation within the DDA boundaries.</a:t>
            </a:r>
            <a:endParaRPr/>
          </a:p>
        </p:txBody>
      </p:sp>
      <p:pic>
        <p:nvPicPr>
          <p:cNvPr id="135" name="Google Shape;135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3450" y="1785937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8450" y="1785937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3450" y="4452937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48450" y="4452937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 txBox="1"/>
          <p:nvPr/>
        </p:nvSpPr>
        <p:spPr>
          <a:xfrm>
            <a:off x="571500" y="452437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 dirty="0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Goals &amp; Objectives – 36 Month Goals</a:t>
            </a:r>
            <a:endParaRPr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571500" y="1042987"/>
            <a:ext cx="11049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43062"/>
            <a:ext cx="528637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029062"/>
            <a:ext cx="5286375" cy="1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/>
        </p:nvSpPr>
        <p:spPr>
          <a:xfrm>
            <a:off x="933450" y="1928812"/>
            <a:ext cx="4870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Phase 1: </a:t>
            </a:r>
            <a:r>
              <a:rPr lang="en-US" sz="1800" b="1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Peer</a:t>
            </a: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 and Policy Research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933450" y="2319337"/>
            <a:ext cx="463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Reviewed </a:t>
            </a: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ocal and other Georgia downtown incentives. Selected a reimbursement model over upfront funding to mitigate risk.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933450" y="4314812"/>
            <a:ext cx="4870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Phase 3: Collaboration, Budget, Legal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17"/>
          <p:cNvSpPr txBox="1"/>
          <p:nvPr/>
        </p:nvSpPr>
        <p:spPr>
          <a:xfrm>
            <a:off x="933450" y="4705337"/>
            <a:ext cx="463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Collaborated with City Administration, DDA and City  legal council, s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ecured an initial $150,000 allocation through </a:t>
            </a: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TAD. 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571500" y="57150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Implementation Plan: Strategy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52" name="Google Shape;152;p17"/>
          <p:cNvSpPr/>
          <p:nvPr/>
        </p:nvSpPr>
        <p:spPr>
          <a:xfrm>
            <a:off x="571500" y="1162050"/>
            <a:ext cx="11049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1643050"/>
            <a:ext cx="5286375" cy="1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7"/>
          <p:cNvSpPr txBox="1"/>
          <p:nvPr/>
        </p:nvSpPr>
        <p:spPr>
          <a:xfrm>
            <a:off x="6696075" y="1928800"/>
            <a:ext cx="4870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Phase 2</a:t>
            </a: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800" b="1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DDA Feedback &amp; Approval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" name="Google Shape;155;p17"/>
          <p:cNvSpPr txBox="1"/>
          <p:nvPr/>
        </p:nvSpPr>
        <p:spPr>
          <a:xfrm>
            <a:off x="6696075" y="2319325"/>
            <a:ext cx="463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Reviewed </a:t>
            </a: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feedback and added an Active Project Consideration to address unforeseen mid-project funding issues stalling active projects.</a:t>
            </a:r>
            <a:endParaRPr/>
          </a:p>
        </p:txBody>
      </p:sp>
      <p:pic>
        <p:nvPicPr>
          <p:cNvPr id="156" name="Google Shape;156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4029049"/>
            <a:ext cx="5286375" cy="1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/>
          <p:cNvSpPr txBox="1"/>
          <p:nvPr/>
        </p:nvSpPr>
        <p:spPr>
          <a:xfrm>
            <a:off x="6696075" y="4314800"/>
            <a:ext cx="4870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Final Board Approval and Promotion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17"/>
          <p:cNvSpPr txBox="1"/>
          <p:nvPr/>
        </p:nvSpPr>
        <p:spPr>
          <a:xfrm>
            <a:off x="6696075" y="4705325"/>
            <a:ext cx="463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Final vote on board approval for Downtown Catalyst Flex Grant Program.  Promote grant to developers and community.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171925"/>
            <a:ext cx="2430660" cy="164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4180" y="2266950"/>
            <a:ext cx="2430660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6860" y="4171950"/>
            <a:ext cx="2430660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9541" y="2266950"/>
            <a:ext cx="2430660" cy="14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/>
          <p:nvPr/>
        </p:nvSpPr>
        <p:spPr>
          <a:xfrm>
            <a:off x="571500" y="3910012"/>
            <a:ext cx="11049000" cy="38100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781050" y="4381475"/>
            <a:ext cx="2112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79445"/>
                </a:solidFill>
                <a:latin typeface="Montserrat"/>
                <a:ea typeface="Montserrat"/>
                <a:cs typeface="Montserrat"/>
                <a:sym typeface="Montserrat"/>
              </a:rPr>
              <a:t>Months 1-2</a:t>
            </a:r>
            <a:endParaRPr b="1">
              <a:solidFill>
                <a:srgbClr val="57944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781050" y="4695800"/>
            <a:ext cx="2011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Identify need.  </a:t>
            </a: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Internal policy drafting, financial modeling, and legal review of clawback frameworks.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3653730" y="2476500"/>
            <a:ext cx="2112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79445"/>
                </a:solidFill>
                <a:latin typeface="Montserrat"/>
                <a:ea typeface="Montserrat"/>
                <a:cs typeface="Montserrat"/>
                <a:sym typeface="Montserrat"/>
              </a:rPr>
              <a:t>Month 3</a:t>
            </a:r>
            <a:endParaRPr b="1">
              <a:solidFill>
                <a:srgbClr val="57944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18"/>
          <p:cNvSpPr txBox="1"/>
          <p:nvPr/>
        </p:nvSpPr>
        <p:spPr>
          <a:xfrm>
            <a:off x="3653730" y="2790825"/>
            <a:ext cx="201156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Budget approval from City. Formal adoption by the DDA Board of Directors.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6526410" y="4381500"/>
            <a:ext cx="2112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79445"/>
                </a:solidFill>
                <a:latin typeface="Montserrat"/>
                <a:ea typeface="Montserrat"/>
                <a:cs typeface="Montserrat"/>
                <a:sym typeface="Montserrat"/>
              </a:rPr>
              <a:t>Months 4-5</a:t>
            </a:r>
            <a:endParaRPr b="1">
              <a:solidFill>
                <a:srgbClr val="57944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6526410" y="4695825"/>
            <a:ext cx="2011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Public rollout via portals and target briefings with brokers and </a:t>
            </a:r>
            <a:r>
              <a:rPr lang="en-US" sz="12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developers.</a:t>
            </a: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9399091" y="2476500"/>
            <a:ext cx="2112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79445"/>
                </a:solidFill>
                <a:latin typeface="Montserrat"/>
                <a:ea typeface="Montserrat"/>
                <a:cs typeface="Montserrat"/>
                <a:sym typeface="Montserrat"/>
              </a:rPr>
              <a:t>Month 6+</a:t>
            </a:r>
            <a:endParaRPr b="1">
              <a:solidFill>
                <a:srgbClr val="57944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9399091" y="2790825"/>
            <a:ext cx="2011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Open application cycles with monthly application intake reviews.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571500" y="57150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Implementation Timeline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77" name="Google Shape;177;p18"/>
          <p:cNvSpPr/>
          <p:nvPr/>
        </p:nvSpPr>
        <p:spPr>
          <a:xfrm>
            <a:off x="571500" y="1162050"/>
            <a:ext cx="11049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8"/>
          <p:cNvSpPr/>
          <p:nvPr/>
        </p:nvSpPr>
        <p:spPr>
          <a:xfrm>
            <a:off x="1691580" y="349568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DFAD44"/>
          </a:solidFill>
          <a:ln w="38100" cap="flat" cmpd="sng">
            <a:solidFill>
              <a:srgbClr val="F3F0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8"/>
          <p:cNvSpPr/>
          <p:nvPr/>
        </p:nvSpPr>
        <p:spPr>
          <a:xfrm>
            <a:off x="4509785" y="41719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DFAD44"/>
          </a:solidFill>
          <a:ln w="38100" cap="flat" cmpd="sng">
            <a:solidFill>
              <a:srgbClr val="F3F0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7436941" y="349568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DFAD44"/>
          </a:solidFill>
          <a:ln w="38100" cap="flat" cmpd="sng">
            <a:solidFill>
              <a:srgbClr val="F3F0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8"/>
          <p:cNvSpPr/>
          <p:nvPr/>
        </p:nvSpPr>
        <p:spPr>
          <a:xfrm>
            <a:off x="10232771" y="41719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DFAD44"/>
          </a:solidFill>
          <a:ln w="38100" cap="flat" cmpd="sng">
            <a:solidFill>
              <a:srgbClr val="F3F0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476500"/>
            <a:ext cx="3524250" cy="341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683418" y="4524375"/>
            <a:ext cx="33003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579445"/>
                </a:solidFill>
                <a:latin typeface="Montserrat"/>
                <a:ea typeface="Montserrat"/>
                <a:cs typeface="Montserrat"/>
                <a:sym typeface="Montserrat"/>
              </a:rPr>
              <a:t>City Leadership</a:t>
            </a:r>
            <a:endParaRPr b="1">
              <a:solidFill>
                <a:srgbClr val="57944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762000" y="4791075"/>
            <a:ext cx="3143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City Manager’s Office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&amp; Finance</a:t>
            </a:r>
            <a:endParaRPr sz="1500" b="0" i="0" u="none" strike="noStrike" cap="none">
              <a:solidFill>
                <a:srgbClr val="334155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Economic Development</a:t>
            </a:r>
            <a:endParaRPr sz="1500">
              <a:solidFill>
                <a:srgbClr val="334155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Board of Commissioners</a:t>
            </a:r>
            <a:endParaRPr sz="1500">
              <a:solidFill>
                <a:srgbClr val="33415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7" name="Google Shape;187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3875" y="2476500"/>
            <a:ext cx="3524250" cy="341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2476500"/>
            <a:ext cx="3524250" cy="341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24375" y="2667000"/>
            <a:ext cx="314325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6750" y="2667000"/>
            <a:ext cx="314325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4445793" y="4524375"/>
            <a:ext cx="33003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579445"/>
                </a:solidFill>
                <a:latin typeface="Montserrat"/>
                <a:ea typeface="Montserrat"/>
                <a:cs typeface="Montserrat"/>
                <a:sym typeface="Montserrat"/>
              </a:rPr>
              <a:t>DDA Board</a:t>
            </a:r>
            <a:endParaRPr b="1">
              <a:solidFill>
                <a:srgbClr val="57944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19"/>
          <p:cNvSpPr txBox="1"/>
          <p:nvPr/>
        </p:nvSpPr>
        <p:spPr>
          <a:xfrm>
            <a:off x="4524375" y="4791075"/>
            <a:ext cx="314325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Governance &amp; Final Awards</a:t>
            </a:r>
            <a:endParaRPr dirty="0"/>
          </a:p>
        </p:txBody>
      </p:sp>
      <p:sp>
        <p:nvSpPr>
          <p:cNvPr id="196" name="Google Shape;196;p19"/>
          <p:cNvSpPr txBox="1"/>
          <p:nvPr/>
        </p:nvSpPr>
        <p:spPr>
          <a:xfrm>
            <a:off x="8208168" y="4524375"/>
            <a:ext cx="33003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579445"/>
                </a:solidFill>
                <a:latin typeface="Montserrat"/>
                <a:ea typeface="Montserrat"/>
                <a:cs typeface="Montserrat"/>
                <a:sym typeface="Montserrat"/>
              </a:rPr>
              <a:t>Review Boards</a:t>
            </a:r>
            <a:endParaRPr b="1">
              <a:solidFill>
                <a:srgbClr val="57944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8286750" y="4791075"/>
            <a:ext cx="31434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Historic Preservation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334155"/>
                </a:solidFill>
                <a:latin typeface="DM Sans"/>
                <a:sym typeface="DM Sans"/>
              </a:rPr>
              <a:t>Planning and Development</a:t>
            </a:r>
            <a:endParaRPr dirty="0"/>
          </a:p>
        </p:txBody>
      </p:sp>
      <p:pic>
        <p:nvPicPr>
          <p:cNvPr id="198" name="Google Shape;198;p19"/>
          <p:cNvPicPr preferRelativeResize="0"/>
          <p:nvPr/>
        </p:nvPicPr>
        <p:blipFill>
          <a:blip r:embed="rId6">
            <a:alphaModFix/>
          </a:blip>
          <a:srcRect/>
          <a:stretch/>
        </p:blipFill>
        <p:spPr>
          <a:xfrm>
            <a:off x="771525" y="2676525"/>
            <a:ext cx="3133875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33900" y="2676525"/>
            <a:ext cx="3124200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96275" y="2676525"/>
            <a:ext cx="3124200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9"/>
          <p:cNvSpPr txBox="1"/>
          <p:nvPr/>
        </p:nvSpPr>
        <p:spPr>
          <a:xfrm>
            <a:off x="571500" y="57150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Partnerships &amp; Stakeholders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571500" y="1162050"/>
            <a:ext cx="11049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395787"/>
            <a:ext cx="11049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/>
        </p:nvSpPr>
        <p:spPr>
          <a:xfrm>
            <a:off x="933450" y="4681537"/>
            <a:ext cx="104013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Primary Protections: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4-Year Sliding Clawback (100%, 75%, 50%, 25%) ensuring the DDA’s role shifts from a passive regulatory body to an active, risk-mitigating economic partner.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571500" y="57150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i="0" u="none" strike="noStrike" cap="none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Measurable Economic Outcomes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10" name="Google Shape;210;p20"/>
          <p:cNvSpPr/>
          <p:nvPr/>
        </p:nvSpPr>
        <p:spPr>
          <a:xfrm>
            <a:off x="571500" y="1162050"/>
            <a:ext cx="11049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98866"/>
            <a:ext cx="3524250" cy="2093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3875" y="1698866"/>
            <a:ext cx="3524250" cy="2093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96250" y="1698866"/>
            <a:ext cx="3524250" cy="209341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0"/>
          <p:cNvSpPr txBox="1"/>
          <p:nvPr/>
        </p:nvSpPr>
        <p:spPr>
          <a:xfrm>
            <a:off x="857250" y="2041766"/>
            <a:ext cx="2952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475569"/>
                </a:solidFill>
                <a:latin typeface="DM Sans"/>
                <a:ea typeface="DM Sans"/>
                <a:cs typeface="DM Sans"/>
                <a:sym typeface="DM Sans"/>
              </a:rPr>
              <a:t>MIN. CAPITAL FLOOR</a:t>
            </a:r>
            <a:endParaRPr/>
          </a:p>
        </p:txBody>
      </p:sp>
      <p:sp>
        <p:nvSpPr>
          <p:cNvPr id="215" name="Google Shape;215;p20"/>
          <p:cNvSpPr txBox="1"/>
          <p:nvPr/>
        </p:nvSpPr>
        <p:spPr>
          <a:xfrm>
            <a:off x="857250" y="2413241"/>
            <a:ext cx="295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>
                <a:solidFill>
                  <a:srgbClr val="579445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$500,000</a:t>
            </a:r>
            <a:endParaRPr>
              <a:solidFill>
                <a:srgbClr val="579445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16" name="Google Shape;216;p20"/>
          <p:cNvSpPr txBox="1"/>
          <p:nvPr/>
        </p:nvSpPr>
        <p:spPr>
          <a:xfrm>
            <a:off x="857250" y="3079991"/>
            <a:ext cx="29529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Baseline expenditure required for project qualification</a:t>
            </a:r>
            <a:endParaRPr/>
          </a:p>
        </p:txBody>
      </p:sp>
      <p:sp>
        <p:nvSpPr>
          <p:cNvPr id="217" name="Google Shape;217;p20"/>
          <p:cNvSpPr txBox="1"/>
          <p:nvPr/>
        </p:nvSpPr>
        <p:spPr>
          <a:xfrm>
            <a:off x="4619625" y="2041766"/>
            <a:ext cx="2952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475569"/>
                </a:solidFill>
                <a:latin typeface="DM Sans"/>
                <a:ea typeface="DM Sans"/>
                <a:cs typeface="DM Sans"/>
                <a:sym typeface="DM Sans"/>
              </a:rPr>
              <a:t>MAXIMUM 10% GRANT CAP</a:t>
            </a:r>
            <a:endParaRPr dirty="0"/>
          </a:p>
        </p:txBody>
      </p:sp>
      <p:sp>
        <p:nvSpPr>
          <p:cNvPr id="218" name="Google Shape;218;p20"/>
          <p:cNvSpPr txBox="1"/>
          <p:nvPr/>
        </p:nvSpPr>
        <p:spPr>
          <a:xfrm>
            <a:off x="4619625" y="2413241"/>
            <a:ext cx="295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>
                <a:solidFill>
                  <a:srgbClr val="579445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$50,000</a:t>
            </a:r>
            <a:endParaRPr>
              <a:solidFill>
                <a:srgbClr val="579445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19" name="Google Shape;219;p20"/>
          <p:cNvSpPr txBox="1"/>
          <p:nvPr/>
        </p:nvSpPr>
        <p:spPr>
          <a:xfrm>
            <a:off x="4619625" y="3079991"/>
            <a:ext cx="29529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Based on the strict 10% max financing parameter on a $500k investment</a:t>
            </a:r>
            <a:endParaRPr dirty="0"/>
          </a:p>
        </p:txBody>
      </p:sp>
      <p:sp>
        <p:nvSpPr>
          <p:cNvPr id="220" name="Google Shape;220;p20"/>
          <p:cNvSpPr txBox="1"/>
          <p:nvPr/>
        </p:nvSpPr>
        <p:spPr>
          <a:xfrm>
            <a:off x="8382000" y="2041766"/>
            <a:ext cx="2952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475569"/>
                </a:solidFill>
                <a:latin typeface="DM Sans"/>
                <a:ea typeface="DM Sans"/>
                <a:cs typeface="DM Sans"/>
                <a:sym typeface="DM Sans"/>
              </a:rPr>
              <a:t>TARGET LEVERAGE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8382000" y="2413241"/>
            <a:ext cx="295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>
                <a:solidFill>
                  <a:srgbClr val="11CAA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10:1 Ratio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8382000" y="3079991"/>
            <a:ext cx="29529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Private-to-public investment generated inside the DDA zone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933575"/>
            <a:ext cx="4953000" cy="3143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1"/>
          <p:cNvSpPr txBox="1"/>
          <p:nvPr/>
        </p:nvSpPr>
        <p:spPr>
          <a:xfrm>
            <a:off x="571500" y="571500"/>
            <a:ext cx="52008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i="0" u="none" strike="noStrike" cap="none" dirty="0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Success Case:</a:t>
            </a:r>
            <a:endParaRPr sz="2700" dirty="0">
              <a:solidFill>
                <a:srgbClr val="005088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i="0" u="none" strike="noStrike" cap="none" dirty="0">
                <a:solidFill>
                  <a:srgbClr val="00508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Northside School</a:t>
            </a:r>
            <a:endParaRPr sz="1300" dirty="0"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30" name="Google Shape;230;p21"/>
          <p:cNvSpPr/>
          <p:nvPr/>
        </p:nvSpPr>
        <p:spPr>
          <a:xfrm>
            <a:off x="571500" y="1524000"/>
            <a:ext cx="4953000" cy="28575"/>
          </a:xfrm>
          <a:prstGeom prst="rect">
            <a:avLst/>
          </a:prstGeom>
          <a:solidFill>
            <a:srgbClr val="579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1"/>
          <p:cNvSpPr txBox="1"/>
          <p:nvPr/>
        </p:nvSpPr>
        <p:spPr>
          <a:xfrm>
            <a:off x="714375" y="5314950"/>
            <a:ext cx="4953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Demonstrates the need for flexible gap financing in complex, high-visibility renovations.</a:t>
            </a:r>
            <a:endParaRPr dirty="0"/>
          </a:p>
        </p:txBody>
      </p:sp>
      <p:pic>
        <p:nvPicPr>
          <p:cNvPr id="233" name="Google Shape;233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450" y="2219325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/>
          <p:cNvSpPr txBox="1"/>
          <p:nvPr/>
        </p:nvSpPr>
        <p:spPr>
          <a:xfrm>
            <a:off x="933450" y="2743200"/>
            <a:ext cx="4520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Montserrat"/>
                <a:ea typeface="Montserrat"/>
                <a:cs typeface="Montserrat"/>
                <a:sym typeface="Montserrat"/>
              </a:rPr>
              <a:t>Adaptive Reuse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5" name="Google Shape;235;p21"/>
          <p:cNvSpPr txBox="1"/>
          <p:nvPr/>
        </p:nvSpPr>
        <p:spPr>
          <a:xfrm>
            <a:off x="933450" y="3071813"/>
            <a:ext cx="4305300" cy="2054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Renovating a historic, blighted school into a multi-unit market-rate housing complex.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The developer is currently in discussions to utilize the Flex Grant to close a critical funding gap caused by unforeseen site utility challenges.</a:t>
            </a:r>
            <a:endParaRPr lang="en-US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388506-C27A-AA33-B3EC-D5B936C3E5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972"/>
          <a:stretch>
            <a:fillRect/>
          </a:stretch>
        </p:blipFill>
        <p:spPr>
          <a:xfrm>
            <a:off x="6096000" y="118091"/>
            <a:ext cx="5987410" cy="66074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635</Words>
  <Application>Microsoft Macintosh PowerPoint</Application>
  <PresentationFormat>Widescreen</PresentationFormat>
  <Paragraphs>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Montserrat</vt:lpstr>
      <vt:lpstr>Arial</vt:lpstr>
      <vt:lpstr>Merriweather</vt:lpstr>
      <vt:lpstr>Calibri</vt:lpstr>
      <vt:lpstr>Montserrat Black</vt:lpstr>
      <vt:lpstr>DM Sans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Jason Chance</cp:lastModifiedBy>
  <cp:revision>6</cp:revision>
  <dcterms:modified xsi:type="dcterms:W3CDTF">2026-06-16T16:07:19Z</dcterms:modified>
</cp:coreProperties>
</file>